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0" r:id="rId2"/>
    <p:sldId id="266" r:id="rId3"/>
    <p:sldId id="257" r:id="rId4"/>
    <p:sldId id="258" r:id="rId5"/>
    <p:sldId id="276" r:id="rId6"/>
    <p:sldId id="260" r:id="rId7"/>
    <p:sldId id="262" r:id="rId8"/>
    <p:sldId id="277" r:id="rId9"/>
    <p:sldId id="267" r:id="rId10"/>
    <p:sldId id="278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496A"/>
    <a:srgbClr val="FFCD67"/>
    <a:srgbClr val="D4EAF8"/>
    <a:srgbClr val="809FAF"/>
    <a:srgbClr val="B4DA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86" autoAdjust="0"/>
    <p:restoredTop sz="95938" autoAdjust="0"/>
  </p:normalViewPr>
  <p:slideViewPr>
    <p:cSldViewPr snapToGrid="0">
      <p:cViewPr varScale="1">
        <p:scale>
          <a:sx n="77" d="100"/>
          <a:sy n="77" d="100"/>
        </p:scale>
        <p:origin x="200" y="203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C4CDC1-DE05-4C85-8F29-C41D1065C69E}" type="datetimeFigureOut">
              <a:rPr lang="en-US" smtClean="0"/>
              <a:t>2/23/21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956A64-337E-464D-8822-1EF8A28434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765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56A64-337E-464D-8822-1EF8A28434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3462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56A64-337E-464D-8822-1EF8A28434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29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56A64-337E-464D-8822-1EF8A28434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31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56A64-337E-464D-8822-1EF8A284340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495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2956A64-337E-464D-8822-1EF8A284340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697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1A3E3-1198-4DEC-AF2C-57B9B74742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759136-CFE3-43C8-AC28-4733DED082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9EA53-303E-4D05-9AA0-21D03DF74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33801-3A4E-4E6E-8C8A-B4670A944C7C}" type="datetimeFigureOut">
              <a:rPr lang="en-US" smtClean="0"/>
              <a:t>2/23/21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538528-1A7B-45F7-96CF-F18181229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0FC47E-C518-4D9D-87E6-6B191406C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7887-9ACE-4E09-A971-EE69B366F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927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36D0D-E8B5-44D0-91AC-E4B679133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0DA5A1-4DCB-47EA-A72E-DCF23BA8AD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E0DE28-1304-48E2-A491-433B8960F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33801-3A4E-4E6E-8C8A-B4670A944C7C}" type="datetimeFigureOut">
              <a:rPr lang="en-US" smtClean="0"/>
              <a:t>2/23/21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10B53-9726-4481-A64C-20F5371F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E3A6B-E436-452B-A46C-8E9694CE3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7887-9ACE-4E09-A971-EE69B366F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239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09F431F-C30B-41D6-A73C-2EA2436CA9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297FFA-2B07-4353-9AB6-502E616322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9D2575-87F5-4C7E-9370-2987A3CED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33801-3A4E-4E6E-8C8A-B4670A944C7C}" type="datetimeFigureOut">
              <a:rPr lang="en-US" smtClean="0"/>
              <a:t>2/23/21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DD9994-C65F-4E05-B31E-B1ACE0C73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19E68B-9D64-47E4-B129-E94A998AA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7887-9ACE-4E09-A971-EE69B366F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98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69B31-9599-479A-B47A-D2464BA87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D7CF7-E5F4-43F6-BE9B-B4BA0C98BC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958B0E-66F7-45FE-93D1-D52E6AD75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33801-3A4E-4E6E-8C8A-B4670A944C7C}" type="datetimeFigureOut">
              <a:rPr lang="en-US" smtClean="0"/>
              <a:t>2/23/21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6350C-DCE3-4A93-BD5F-54766B7A3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EFD7BB-12B7-4DCA-B1B0-74532EF1A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7887-9ACE-4E09-A971-EE69B366F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570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30327-875E-45DD-BEC4-EA04A838D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D0CA7A-9F98-4573-B1FD-6796FB55D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471F6-947F-416C-9FB1-691998F83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33801-3A4E-4E6E-8C8A-B4670A944C7C}" type="datetimeFigureOut">
              <a:rPr lang="en-US" smtClean="0"/>
              <a:t>2/23/21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C30B3-9DE8-4E91-B586-D89F39496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4F3584-06B6-46EF-A07E-A4BA6BE32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7887-9ACE-4E09-A971-EE69B366F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5327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A0946-B3C1-41C2-AAAB-82D31FFB3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6A342-4316-4DAA-9007-42E8E06DA1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B92B35-44B2-4AB0-A03F-AA2F24997D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790C53-C776-40E0-80AD-68AEF2D46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33801-3A4E-4E6E-8C8A-B4670A944C7C}" type="datetimeFigureOut">
              <a:rPr lang="en-US" smtClean="0"/>
              <a:t>2/23/21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A21741-5069-4907-8EE0-32753CE51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4D874D-95AB-4969-AE62-B813448EE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7887-9ACE-4E09-A971-EE69B366F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71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38749-810B-4ABC-80A1-75578A70C6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96BE36-61D9-4873-9B81-C5D4AD72FE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901871-F616-42E9-94CF-CE5CB543D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20D832-B60E-4B88-B048-7BE2572316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69B30E-E2FB-4A86-9137-034092032F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8611D9-6107-4FF0-B469-FA395CB64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33801-3A4E-4E6E-8C8A-B4670A944C7C}" type="datetimeFigureOut">
              <a:rPr lang="en-US" smtClean="0"/>
              <a:t>2/23/21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7348CA-374A-414B-89CE-1CA18C493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10427C-6DCE-4EF8-A439-62855307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7887-9ACE-4E09-A971-EE69B366F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22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B9469-BFCB-434E-A80C-F5F6982EE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6A587A-B428-4F36-8B75-E639C615E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33801-3A4E-4E6E-8C8A-B4670A944C7C}" type="datetimeFigureOut">
              <a:rPr lang="en-US" smtClean="0"/>
              <a:t>2/23/21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5D35D-37F8-471A-AFE9-3B4B1F4C5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6AAAD0-A8D8-40ED-9CDF-55097BAA6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7887-9ACE-4E09-A971-EE69B366F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441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F6813-8E03-450C-A038-A56540B87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33801-3A4E-4E6E-8C8A-B4670A944C7C}" type="datetimeFigureOut">
              <a:rPr lang="en-US" smtClean="0"/>
              <a:t>2/23/21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CCB57B-0BCA-4797-B152-FB4EE3220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879AEF-4F9C-4512-B715-C61F21352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7887-9ACE-4E09-A971-EE69B366F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369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5ADB7-0A22-42B8-A930-0B3D89665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C6EC0-263A-4CE5-8867-0F946561A2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A4C6EA-CED7-4121-8E38-F846CBE9EA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637E6-19FA-4020-82BD-7851EE547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33801-3A4E-4E6E-8C8A-B4670A944C7C}" type="datetimeFigureOut">
              <a:rPr lang="en-US" smtClean="0"/>
              <a:t>2/23/21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76F478-33F5-4AA5-B89A-429057E49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29CF12-7BDC-4F74-970B-7BA727B7E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7887-9ACE-4E09-A971-EE69B366F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727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494E4-C97D-4BC6-A989-AFB6F6E57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BA6C9F-D6E9-4073-BD89-4821C39D73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59D37B-9E1F-4361-A13F-E9AADC8117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FE4527-2051-4E88-97ED-24661173D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33801-3A4E-4E6E-8C8A-B4670A944C7C}" type="datetimeFigureOut">
              <a:rPr lang="en-US" smtClean="0"/>
              <a:t>2/23/21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2DC32F-01B1-414D-9D8B-129818A52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E77E4E-A89E-4D54-BF76-314CBB0FB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C7887-9ACE-4E09-A971-EE69B366F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686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4C9147-B209-4733-83E4-802E39344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B084B8-D173-4219-977C-A323A4566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5652E-77BE-4F4C-BE1A-D7617F000D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33801-3A4E-4E6E-8C8A-B4670A944C7C}" type="datetimeFigureOut">
              <a:rPr lang="en-US" smtClean="0"/>
              <a:t>2/23/21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48C643-EEEC-4614-8E8E-70745189B8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068C6-A135-4357-BBDB-ED10EF253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C7887-9ACE-4E09-A971-EE69B366FD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930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e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>
            <a:extLst>
              <a:ext uri="{FF2B5EF4-FFF2-40B4-BE49-F238E27FC236}">
                <a16:creationId xmlns:a16="http://schemas.microsoft.com/office/drawing/2014/main" id="{F55CE158-087E-4392-97B1-B91DD3E39D2A}"/>
              </a:ext>
            </a:extLst>
          </p:cNvPr>
          <p:cNvGrpSpPr/>
          <p:nvPr/>
        </p:nvGrpSpPr>
        <p:grpSpPr>
          <a:xfrm>
            <a:off x="6907960" y="2500680"/>
            <a:ext cx="1863516" cy="3734754"/>
            <a:chOff x="8044544" y="503311"/>
            <a:chExt cx="3073005" cy="6158746"/>
          </a:xfrm>
        </p:grpSpPr>
        <p:sp>
          <p:nvSpPr>
            <p:cNvPr id="68" name="Rectangle: Rounded Corners 67">
              <a:extLst>
                <a:ext uri="{FF2B5EF4-FFF2-40B4-BE49-F238E27FC236}">
                  <a16:creationId xmlns:a16="http://schemas.microsoft.com/office/drawing/2014/main" id="{8092A818-E6BE-41D9-A569-DA81D97BC0F1}"/>
                </a:ext>
              </a:extLst>
            </p:cNvPr>
            <p:cNvSpPr/>
            <p:nvPr/>
          </p:nvSpPr>
          <p:spPr>
            <a:xfrm>
              <a:off x="8044544" y="503311"/>
              <a:ext cx="3073005" cy="615874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368300" sx="95000" sy="95000" algn="ctr" rotWithShape="0">
                <a:prstClr val="black">
                  <a:alpha val="2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Rectangle: Rounded Corners 68">
              <a:extLst>
                <a:ext uri="{FF2B5EF4-FFF2-40B4-BE49-F238E27FC236}">
                  <a16:creationId xmlns:a16="http://schemas.microsoft.com/office/drawing/2014/main" id="{B5E7D4B8-CAD4-451A-8D53-1AF3FFBCD14E}"/>
                </a:ext>
              </a:extLst>
            </p:cNvPr>
            <p:cNvSpPr/>
            <p:nvPr/>
          </p:nvSpPr>
          <p:spPr>
            <a:xfrm>
              <a:off x="8371114" y="903514"/>
              <a:ext cx="2383972" cy="39188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4C003E3-828A-402E-8E7C-7540984CF5E5}"/>
                </a:ext>
              </a:extLst>
            </p:cNvPr>
            <p:cNvSpPr txBox="1"/>
            <p:nvPr/>
          </p:nvSpPr>
          <p:spPr>
            <a:xfrm>
              <a:off x="8326628" y="929542"/>
              <a:ext cx="2503715" cy="355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MySeniorLivingWebsite.com</a:t>
              </a:r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9092BC74-1A1C-4FEE-9AC4-701CB3A8A8EA}"/>
                </a:ext>
              </a:extLst>
            </p:cNvPr>
            <p:cNvGrpSpPr/>
            <p:nvPr/>
          </p:nvGrpSpPr>
          <p:grpSpPr>
            <a:xfrm>
              <a:off x="8371114" y="4548769"/>
              <a:ext cx="2383972" cy="1053806"/>
              <a:chOff x="8371114" y="3480467"/>
              <a:chExt cx="2383972" cy="1053806"/>
            </a:xfrm>
          </p:grpSpPr>
          <p:sp>
            <p:nvSpPr>
              <p:cNvPr id="83" name="Rectangle: Rounded Corners 82">
                <a:extLst>
                  <a:ext uri="{FF2B5EF4-FFF2-40B4-BE49-F238E27FC236}">
                    <a16:creationId xmlns:a16="http://schemas.microsoft.com/office/drawing/2014/main" id="{73D77A6F-4AB1-4129-9840-5BA2B6A56573}"/>
                  </a:ext>
                </a:extLst>
              </p:cNvPr>
              <p:cNvSpPr/>
              <p:nvPr/>
            </p:nvSpPr>
            <p:spPr>
              <a:xfrm>
                <a:off x="8371114" y="3480467"/>
                <a:ext cx="2383972" cy="1042920"/>
              </a:xfrm>
              <a:prstGeom prst="roundRect">
                <a:avLst/>
              </a:prstGeom>
              <a:solidFill>
                <a:srgbClr val="D4EA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D4EAF8"/>
                  </a:solidFill>
                </a:endParaRPr>
              </a:p>
            </p:txBody>
          </p:sp>
          <p:pic>
            <p:nvPicPr>
              <p:cNvPr id="84" name="Picture 83" descr="A picture containing toy, doll, shirt&#10;&#10;Description automatically generated">
                <a:extLst>
                  <a:ext uri="{FF2B5EF4-FFF2-40B4-BE49-F238E27FC236}">
                    <a16:creationId xmlns:a16="http://schemas.microsoft.com/office/drawing/2014/main" id="{6943F5A3-9A67-45E2-8CBA-C16BCEDD6B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1114" y="3480467"/>
                <a:ext cx="2274337" cy="1053806"/>
              </a:xfrm>
              <a:prstGeom prst="rect">
                <a:avLst/>
              </a:prstGeom>
            </p:spPr>
          </p:pic>
        </p:grpSp>
        <p:sp>
          <p:nvSpPr>
            <p:cNvPr id="72" name="Rectangle: Rounded Corners 71">
              <a:extLst>
                <a:ext uri="{FF2B5EF4-FFF2-40B4-BE49-F238E27FC236}">
                  <a16:creationId xmlns:a16="http://schemas.microsoft.com/office/drawing/2014/main" id="{9E8FB3AE-2693-456A-A6EE-83472292AD9B}"/>
                </a:ext>
              </a:extLst>
            </p:cNvPr>
            <p:cNvSpPr/>
            <p:nvPr/>
          </p:nvSpPr>
          <p:spPr>
            <a:xfrm>
              <a:off x="8371114" y="1499870"/>
              <a:ext cx="2383972" cy="1550172"/>
            </a:xfrm>
            <a:prstGeom prst="roundRect">
              <a:avLst/>
            </a:prstGeom>
            <a:solidFill>
              <a:srgbClr val="D4EA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4EAF8"/>
                </a:solidFill>
              </a:endParaRPr>
            </a:p>
          </p:txBody>
        </p:sp>
        <p:sp>
          <p:nvSpPr>
            <p:cNvPr id="73" name="Rectangle: Rounded Corners 72">
              <a:extLst>
                <a:ext uri="{FF2B5EF4-FFF2-40B4-BE49-F238E27FC236}">
                  <a16:creationId xmlns:a16="http://schemas.microsoft.com/office/drawing/2014/main" id="{0227E15D-0EB9-4A80-9143-4DA6B6CC26B8}"/>
                </a:ext>
              </a:extLst>
            </p:cNvPr>
            <p:cNvSpPr/>
            <p:nvPr/>
          </p:nvSpPr>
          <p:spPr>
            <a:xfrm>
              <a:off x="8371114" y="4256083"/>
              <a:ext cx="2383972" cy="9037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: Rounded Corners 73">
              <a:extLst>
                <a:ext uri="{FF2B5EF4-FFF2-40B4-BE49-F238E27FC236}">
                  <a16:creationId xmlns:a16="http://schemas.microsoft.com/office/drawing/2014/main" id="{CDC940CC-3406-4C4F-BC8B-D44533BF7CC6}"/>
                </a:ext>
              </a:extLst>
            </p:cNvPr>
            <p:cNvSpPr/>
            <p:nvPr/>
          </p:nvSpPr>
          <p:spPr>
            <a:xfrm>
              <a:off x="8371114" y="3164753"/>
              <a:ext cx="711021" cy="685870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4EAF8"/>
                </a:solidFill>
              </a:endParaRPr>
            </a:p>
          </p:txBody>
        </p:sp>
        <p:sp>
          <p:nvSpPr>
            <p:cNvPr id="75" name="Rectangle: Rounded Corners 74">
              <a:extLst>
                <a:ext uri="{FF2B5EF4-FFF2-40B4-BE49-F238E27FC236}">
                  <a16:creationId xmlns:a16="http://schemas.microsoft.com/office/drawing/2014/main" id="{A3B26FA1-5F78-4406-AFEB-B946F0784CC1}"/>
                </a:ext>
              </a:extLst>
            </p:cNvPr>
            <p:cNvSpPr/>
            <p:nvPr/>
          </p:nvSpPr>
          <p:spPr>
            <a:xfrm>
              <a:off x="8371114" y="5702156"/>
              <a:ext cx="2383972" cy="9037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: Rounded Corners 75">
              <a:extLst>
                <a:ext uri="{FF2B5EF4-FFF2-40B4-BE49-F238E27FC236}">
                  <a16:creationId xmlns:a16="http://schemas.microsoft.com/office/drawing/2014/main" id="{6207C324-AC38-473E-827D-14BCCE49C5B2}"/>
                </a:ext>
              </a:extLst>
            </p:cNvPr>
            <p:cNvSpPr/>
            <p:nvPr/>
          </p:nvSpPr>
          <p:spPr>
            <a:xfrm>
              <a:off x="8371114" y="5857810"/>
              <a:ext cx="2383972" cy="9037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B1FD473B-1FE4-4CE1-9172-81B64F5B70E5}"/>
                </a:ext>
              </a:extLst>
            </p:cNvPr>
            <p:cNvSpPr/>
            <p:nvPr/>
          </p:nvSpPr>
          <p:spPr>
            <a:xfrm>
              <a:off x="8371114" y="3934931"/>
              <a:ext cx="2383972" cy="9037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Rectangle: Rounded Corners 77">
              <a:extLst>
                <a:ext uri="{FF2B5EF4-FFF2-40B4-BE49-F238E27FC236}">
                  <a16:creationId xmlns:a16="http://schemas.microsoft.com/office/drawing/2014/main" id="{A89C536D-8798-433A-84C3-DC5058366A3A}"/>
                </a:ext>
              </a:extLst>
            </p:cNvPr>
            <p:cNvSpPr/>
            <p:nvPr/>
          </p:nvSpPr>
          <p:spPr>
            <a:xfrm>
              <a:off x="8371114" y="4104560"/>
              <a:ext cx="2383972" cy="9037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ectangle: Rounded Corners 78">
              <a:extLst>
                <a:ext uri="{FF2B5EF4-FFF2-40B4-BE49-F238E27FC236}">
                  <a16:creationId xmlns:a16="http://schemas.microsoft.com/office/drawing/2014/main" id="{23F48877-F625-4A40-8FBE-D996A62CA6B1}"/>
                </a:ext>
              </a:extLst>
            </p:cNvPr>
            <p:cNvSpPr/>
            <p:nvPr/>
          </p:nvSpPr>
          <p:spPr>
            <a:xfrm>
              <a:off x="9198320" y="3596021"/>
              <a:ext cx="1556765" cy="977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: Rounded Corners 79">
              <a:extLst>
                <a:ext uri="{FF2B5EF4-FFF2-40B4-BE49-F238E27FC236}">
                  <a16:creationId xmlns:a16="http://schemas.microsoft.com/office/drawing/2014/main" id="{DA0E1887-C2F2-4875-BFA7-C333315FC82F}"/>
                </a:ext>
              </a:extLst>
            </p:cNvPr>
            <p:cNvSpPr/>
            <p:nvPr/>
          </p:nvSpPr>
          <p:spPr>
            <a:xfrm>
              <a:off x="9198320" y="3274869"/>
              <a:ext cx="1556765" cy="977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A0322012-2946-41C8-83C4-A103CB338A59}"/>
                </a:ext>
              </a:extLst>
            </p:cNvPr>
            <p:cNvSpPr/>
            <p:nvPr/>
          </p:nvSpPr>
          <p:spPr>
            <a:xfrm>
              <a:off x="9198320" y="3444498"/>
              <a:ext cx="1556765" cy="977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2" name="Picture 81" descr="A picture containing toy, front, book, child&#10;&#10;Description automatically generated">
              <a:extLst>
                <a:ext uri="{FF2B5EF4-FFF2-40B4-BE49-F238E27FC236}">
                  <a16:creationId xmlns:a16="http://schemas.microsoft.com/office/drawing/2014/main" id="{30508B38-2BBA-4CA1-9560-B45EF786A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1114" y="1500205"/>
              <a:ext cx="2383971" cy="1364599"/>
            </a:xfrm>
            <a:prstGeom prst="rect">
              <a:avLst/>
            </a:prstGeom>
          </p:spPr>
        </p:pic>
      </p:grpSp>
      <p:pic>
        <p:nvPicPr>
          <p:cNvPr id="3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9D24142-BF24-4933-9E26-6B7E93608E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97" y="168219"/>
            <a:ext cx="5922280" cy="1651341"/>
          </a:xfrm>
          <a:prstGeom prst="rect">
            <a:avLst/>
          </a:prstGeom>
        </p:spPr>
      </p:pic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7C4E3604-B097-4083-B48F-7F14998A38B4}"/>
              </a:ext>
            </a:extLst>
          </p:cNvPr>
          <p:cNvSpPr/>
          <p:nvPr/>
        </p:nvSpPr>
        <p:spPr>
          <a:xfrm>
            <a:off x="1743718" y="1852567"/>
            <a:ext cx="4333230" cy="1435183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C3B6B4-B630-47C1-9E4F-7C54A99D5837}"/>
              </a:ext>
            </a:extLst>
          </p:cNvPr>
          <p:cNvGrpSpPr/>
          <p:nvPr/>
        </p:nvGrpSpPr>
        <p:grpSpPr>
          <a:xfrm>
            <a:off x="1743718" y="5229225"/>
            <a:ext cx="4352282" cy="423736"/>
            <a:chOff x="1743718" y="3429000"/>
            <a:chExt cx="4587634" cy="42373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4BA7B0C-5953-4F2C-9AB0-3E029D732CCA}"/>
                </a:ext>
              </a:extLst>
            </p:cNvPr>
            <p:cNvSpPr/>
            <p:nvPr/>
          </p:nvSpPr>
          <p:spPr>
            <a:xfrm>
              <a:off x="1743718" y="3750152"/>
              <a:ext cx="4587634" cy="10258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8644471-49A5-4B3D-A66C-83462B5F99AC}"/>
                </a:ext>
              </a:extLst>
            </p:cNvPr>
            <p:cNvSpPr/>
            <p:nvPr/>
          </p:nvSpPr>
          <p:spPr>
            <a:xfrm>
              <a:off x="1743718" y="3429000"/>
              <a:ext cx="4587634" cy="102584"/>
            </a:xfrm>
            <a:prstGeom prst="roundRect">
              <a:avLst/>
            </a:prstGeom>
            <a:solidFill>
              <a:srgbClr val="809F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1562E8F8-E851-4095-B721-2EE1E7B015B7}"/>
                </a:ext>
              </a:extLst>
            </p:cNvPr>
            <p:cNvSpPr/>
            <p:nvPr/>
          </p:nvSpPr>
          <p:spPr>
            <a:xfrm>
              <a:off x="1743718" y="3589576"/>
              <a:ext cx="4587634" cy="10258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367EF2C-D917-4D8C-A255-D2CE32310C52}"/>
              </a:ext>
            </a:extLst>
          </p:cNvPr>
          <p:cNvSpPr txBox="1"/>
          <p:nvPr/>
        </p:nvSpPr>
        <p:spPr>
          <a:xfrm>
            <a:off x="6753292" y="214992"/>
            <a:ext cx="48510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34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Website: Focal Point of All Your Digital Marketing Activities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186AAB-5B06-4750-910D-BDA914B13BB3}"/>
              </a:ext>
            </a:extLst>
          </p:cNvPr>
          <p:cNvSpPr txBox="1"/>
          <p:nvPr/>
        </p:nvSpPr>
        <p:spPr>
          <a:xfrm>
            <a:off x="6813764" y="1099560"/>
            <a:ext cx="48072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Your website’s success is dictated by search engine rankings. To earn a good ranking, search engines expect to see the following when they scrutinize your website:</a:t>
            </a:r>
          </a:p>
        </p:txBody>
      </p:sp>
      <p:pic>
        <p:nvPicPr>
          <p:cNvPr id="7" name="Picture 6" descr="Text, logo&#10;&#10;Description automatically generated">
            <a:extLst>
              <a:ext uri="{FF2B5EF4-FFF2-40B4-BE49-F238E27FC236}">
                <a16:creationId xmlns:a16="http://schemas.microsoft.com/office/drawing/2014/main" id="{63DF30C1-AC29-49A5-9732-854A6ABBDF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72" y="6199247"/>
            <a:ext cx="2526632" cy="325749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9F55452D-0128-4CEE-8823-9094A778B434}"/>
              </a:ext>
            </a:extLst>
          </p:cNvPr>
          <p:cNvGrpSpPr/>
          <p:nvPr/>
        </p:nvGrpSpPr>
        <p:grpSpPr>
          <a:xfrm>
            <a:off x="1672388" y="3393598"/>
            <a:ext cx="4423612" cy="1591443"/>
            <a:chOff x="1672388" y="3184048"/>
            <a:chExt cx="4423612" cy="159144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AA2BDEE-B6F8-421E-8AA5-A18D7A5DAB63}"/>
                </a:ext>
              </a:extLst>
            </p:cNvPr>
            <p:cNvGrpSpPr/>
            <p:nvPr/>
          </p:nvGrpSpPr>
          <p:grpSpPr>
            <a:xfrm>
              <a:off x="1743718" y="3505200"/>
              <a:ext cx="4352282" cy="263160"/>
              <a:chOff x="1743718" y="3589576"/>
              <a:chExt cx="4587634" cy="263160"/>
            </a:xfrm>
          </p:grpSpPr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DEA1A2BA-6883-46EF-82CA-EA92CF253A9F}"/>
                  </a:ext>
                </a:extLst>
              </p:cNvPr>
              <p:cNvSpPr/>
              <p:nvPr/>
            </p:nvSpPr>
            <p:spPr>
              <a:xfrm>
                <a:off x="1743718" y="3750152"/>
                <a:ext cx="4587634" cy="102584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AD0A1255-1D9F-4FF2-BD2C-5D742187EBD6}"/>
                  </a:ext>
                </a:extLst>
              </p:cNvPr>
              <p:cNvSpPr/>
              <p:nvPr/>
            </p:nvSpPr>
            <p:spPr>
              <a:xfrm>
                <a:off x="1743718" y="3589576"/>
                <a:ext cx="4587634" cy="102584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981D239-0206-4870-AF23-0178BDBDF14B}"/>
                </a:ext>
              </a:extLst>
            </p:cNvPr>
            <p:cNvSpPr txBox="1"/>
            <p:nvPr/>
          </p:nvSpPr>
          <p:spPr>
            <a:xfrm>
              <a:off x="1672388" y="3184048"/>
              <a:ext cx="250371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1349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MySeniorLivingWebsite.com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ECAF0F3D-D189-4008-9449-8FE313AE132D}"/>
                </a:ext>
              </a:extLst>
            </p:cNvPr>
            <p:cNvSpPr/>
            <p:nvPr/>
          </p:nvSpPr>
          <p:spPr>
            <a:xfrm>
              <a:off x="1762769" y="3900289"/>
              <a:ext cx="1428106" cy="709632"/>
            </a:xfrm>
            <a:prstGeom prst="roundRect">
              <a:avLst/>
            </a:prstGeom>
            <a:solidFill>
              <a:srgbClr val="D4EA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4EAF8"/>
                </a:solidFill>
              </a:endParaRPr>
            </a:p>
          </p:txBody>
        </p:sp>
        <p:pic>
          <p:nvPicPr>
            <p:cNvPr id="28" name="Picture 27" descr="A picture containing toy, doll, shirt&#10;&#10;Description automatically generated">
              <a:extLst>
                <a:ext uri="{FF2B5EF4-FFF2-40B4-BE49-F238E27FC236}">
                  <a16:creationId xmlns:a16="http://schemas.microsoft.com/office/drawing/2014/main" id="{51708E61-E745-4B4E-AECD-2A7BA8A0F63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2769" y="3938776"/>
              <a:ext cx="1325982" cy="614389"/>
            </a:xfrm>
            <a:prstGeom prst="rect">
              <a:avLst/>
            </a:prstGeom>
          </p:spPr>
        </p:pic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9B58299E-80CD-410A-BD46-2516C92B7202}"/>
                </a:ext>
              </a:extLst>
            </p:cNvPr>
            <p:cNvSpPr/>
            <p:nvPr/>
          </p:nvSpPr>
          <p:spPr>
            <a:xfrm>
              <a:off x="3307178" y="3900289"/>
              <a:ext cx="1428106" cy="709632"/>
            </a:xfrm>
            <a:prstGeom prst="roundRect">
              <a:avLst/>
            </a:prstGeom>
            <a:solidFill>
              <a:srgbClr val="D4EA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4EAF8"/>
                </a:solidFill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25C8340B-DF54-4C96-A897-233ABE214B57}"/>
                </a:ext>
              </a:extLst>
            </p:cNvPr>
            <p:cNvSpPr/>
            <p:nvPr/>
          </p:nvSpPr>
          <p:spPr>
            <a:xfrm>
              <a:off x="4851587" y="3895730"/>
              <a:ext cx="1244413" cy="709632"/>
            </a:xfrm>
            <a:prstGeom prst="roundRect">
              <a:avLst/>
            </a:prstGeom>
            <a:solidFill>
              <a:srgbClr val="D4EA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4EAF8"/>
                </a:solidFill>
              </a:endParaRPr>
            </a:p>
          </p:txBody>
        </p:sp>
        <p:pic>
          <p:nvPicPr>
            <p:cNvPr id="34" name="Picture 33" descr="A picture containing toy, front, book, child&#10;&#10;Description automatically generated">
              <a:extLst>
                <a:ext uri="{FF2B5EF4-FFF2-40B4-BE49-F238E27FC236}">
                  <a16:creationId xmlns:a16="http://schemas.microsoft.com/office/drawing/2014/main" id="{2CEFF5CD-4CE1-4D68-852F-792DCCB2C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7455" y="3945712"/>
              <a:ext cx="1099620" cy="629429"/>
            </a:xfrm>
            <a:prstGeom prst="rect">
              <a:avLst/>
            </a:prstGeom>
          </p:spPr>
        </p:pic>
        <p:pic>
          <p:nvPicPr>
            <p:cNvPr id="41" name="Picture 40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4152FFB4-E792-4EAA-8928-6F6AF84346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0533" y="3928481"/>
              <a:ext cx="846520" cy="663889"/>
            </a:xfrm>
            <a:prstGeom prst="rect">
              <a:avLst/>
            </a:prstGeom>
          </p:spPr>
        </p:pic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25F8D502-8A04-4737-AD45-3E477A292003}"/>
                </a:ext>
              </a:extLst>
            </p:cNvPr>
            <p:cNvSpPr/>
            <p:nvPr/>
          </p:nvSpPr>
          <p:spPr>
            <a:xfrm>
              <a:off x="1762769" y="4684290"/>
              <a:ext cx="1428106" cy="91201"/>
            </a:xfrm>
            <a:prstGeom prst="roundRect">
              <a:avLst/>
            </a:prstGeom>
            <a:solidFill>
              <a:srgbClr val="809F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482BA8F1-5584-4067-96ED-6F43D2D48757}"/>
                </a:ext>
              </a:extLst>
            </p:cNvPr>
            <p:cNvSpPr/>
            <p:nvPr/>
          </p:nvSpPr>
          <p:spPr>
            <a:xfrm>
              <a:off x="3307178" y="4675772"/>
              <a:ext cx="1428106" cy="91201"/>
            </a:xfrm>
            <a:prstGeom prst="roundRect">
              <a:avLst/>
            </a:prstGeom>
            <a:solidFill>
              <a:srgbClr val="809F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ectangle: Rounded Corners 44">
              <a:extLst>
                <a:ext uri="{FF2B5EF4-FFF2-40B4-BE49-F238E27FC236}">
                  <a16:creationId xmlns:a16="http://schemas.microsoft.com/office/drawing/2014/main" id="{A5673971-494A-4618-A267-53437C0CCC19}"/>
                </a:ext>
              </a:extLst>
            </p:cNvPr>
            <p:cNvSpPr/>
            <p:nvPr/>
          </p:nvSpPr>
          <p:spPr>
            <a:xfrm>
              <a:off x="4851587" y="4684290"/>
              <a:ext cx="1244413" cy="91201"/>
            </a:xfrm>
            <a:prstGeom prst="roundRect">
              <a:avLst/>
            </a:prstGeom>
            <a:solidFill>
              <a:srgbClr val="809F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B13A958B-CEA1-4FA2-A4DC-2C377376A3A8}"/>
              </a:ext>
            </a:extLst>
          </p:cNvPr>
          <p:cNvSpPr/>
          <p:nvPr/>
        </p:nvSpPr>
        <p:spPr>
          <a:xfrm>
            <a:off x="1762769" y="4684290"/>
            <a:ext cx="1428106" cy="91201"/>
          </a:xfrm>
          <a:prstGeom prst="roundRect">
            <a:avLst/>
          </a:prstGeom>
          <a:solidFill>
            <a:srgbClr val="809F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6" name="Picture 55" descr="A picture containing icon&#10;&#10;Description automatically generated">
            <a:extLst>
              <a:ext uri="{FF2B5EF4-FFF2-40B4-BE49-F238E27FC236}">
                <a16:creationId xmlns:a16="http://schemas.microsoft.com/office/drawing/2014/main" id="{98A96923-5C0E-46AC-9502-EBB463F257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538" y="1972986"/>
            <a:ext cx="4133687" cy="841050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F8AB2423-0C84-49D9-B704-C90AD359C13B}"/>
              </a:ext>
            </a:extLst>
          </p:cNvPr>
          <p:cNvGrpSpPr/>
          <p:nvPr/>
        </p:nvGrpSpPr>
        <p:grpSpPr>
          <a:xfrm>
            <a:off x="1938925" y="2917259"/>
            <a:ext cx="996779" cy="240832"/>
            <a:chOff x="1938925" y="2917259"/>
            <a:chExt cx="996779" cy="240832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5E15159E-228B-4843-853B-ADA07B7D8EB2}"/>
                </a:ext>
              </a:extLst>
            </p:cNvPr>
            <p:cNvSpPr/>
            <p:nvPr/>
          </p:nvSpPr>
          <p:spPr>
            <a:xfrm>
              <a:off x="2163938" y="2951140"/>
              <a:ext cx="771766" cy="4571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3" name="Picture 52" descr="Logo&#10;&#10;Description automatically generated">
              <a:extLst>
                <a:ext uri="{FF2B5EF4-FFF2-40B4-BE49-F238E27FC236}">
                  <a16:creationId xmlns:a16="http://schemas.microsoft.com/office/drawing/2014/main" id="{5FDEBF2B-F2D5-4B27-8775-CADB8939D8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8925" y="2917259"/>
              <a:ext cx="161152" cy="240832"/>
            </a:xfrm>
            <a:prstGeom prst="rect">
              <a:avLst/>
            </a:prstGeom>
            <a:effectLst/>
          </p:spPr>
        </p:pic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146EE274-CCD9-46B9-BDF5-6E915089B045}"/>
                </a:ext>
              </a:extLst>
            </p:cNvPr>
            <p:cNvSpPr/>
            <p:nvPr/>
          </p:nvSpPr>
          <p:spPr>
            <a:xfrm>
              <a:off x="2163938" y="3065216"/>
              <a:ext cx="771766" cy="4571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B99E7C8F-964C-4712-8E1A-9EC3785FC77A}"/>
              </a:ext>
            </a:extLst>
          </p:cNvPr>
          <p:cNvGrpSpPr/>
          <p:nvPr/>
        </p:nvGrpSpPr>
        <p:grpSpPr>
          <a:xfrm>
            <a:off x="3196225" y="2926172"/>
            <a:ext cx="996779" cy="240832"/>
            <a:chOff x="1938925" y="2917259"/>
            <a:chExt cx="996779" cy="240832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A70E219A-9CBC-4515-859D-AE174DB148FB}"/>
                </a:ext>
              </a:extLst>
            </p:cNvPr>
            <p:cNvSpPr/>
            <p:nvPr/>
          </p:nvSpPr>
          <p:spPr>
            <a:xfrm>
              <a:off x="2163938" y="2951140"/>
              <a:ext cx="771766" cy="4571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1" name="Picture 60" descr="Logo&#10;&#10;Description automatically generated">
              <a:extLst>
                <a:ext uri="{FF2B5EF4-FFF2-40B4-BE49-F238E27FC236}">
                  <a16:creationId xmlns:a16="http://schemas.microsoft.com/office/drawing/2014/main" id="{8B9197D4-C457-4FD3-AFFB-4126D2EA6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8925" y="2917259"/>
              <a:ext cx="161152" cy="240832"/>
            </a:xfrm>
            <a:prstGeom prst="rect">
              <a:avLst/>
            </a:prstGeom>
            <a:effectLst/>
          </p:spPr>
        </p:pic>
        <p:sp>
          <p:nvSpPr>
            <p:cNvPr id="62" name="Rectangle: Rounded Corners 61">
              <a:extLst>
                <a:ext uri="{FF2B5EF4-FFF2-40B4-BE49-F238E27FC236}">
                  <a16:creationId xmlns:a16="http://schemas.microsoft.com/office/drawing/2014/main" id="{413079A3-99B2-4535-B3EE-C151DB59BA54}"/>
                </a:ext>
              </a:extLst>
            </p:cNvPr>
            <p:cNvSpPr/>
            <p:nvPr/>
          </p:nvSpPr>
          <p:spPr>
            <a:xfrm>
              <a:off x="2163938" y="3065216"/>
              <a:ext cx="771766" cy="4571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DB1CFA7-E342-4C75-B718-DFFDD4C7C92A}"/>
              </a:ext>
            </a:extLst>
          </p:cNvPr>
          <p:cNvGrpSpPr/>
          <p:nvPr/>
        </p:nvGrpSpPr>
        <p:grpSpPr>
          <a:xfrm>
            <a:off x="4496863" y="2926172"/>
            <a:ext cx="996779" cy="240832"/>
            <a:chOff x="1938925" y="2917259"/>
            <a:chExt cx="996779" cy="240832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4DA8E98A-7F75-49C5-851B-CE41B5D41D28}"/>
                </a:ext>
              </a:extLst>
            </p:cNvPr>
            <p:cNvSpPr/>
            <p:nvPr/>
          </p:nvSpPr>
          <p:spPr>
            <a:xfrm>
              <a:off x="2163938" y="2951140"/>
              <a:ext cx="771766" cy="4571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5" name="Picture 64" descr="Logo&#10;&#10;Description automatically generated">
              <a:extLst>
                <a:ext uri="{FF2B5EF4-FFF2-40B4-BE49-F238E27FC236}">
                  <a16:creationId xmlns:a16="http://schemas.microsoft.com/office/drawing/2014/main" id="{12A8D3A6-15DE-4DA2-A78A-1933374A2E9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8925" y="2917259"/>
              <a:ext cx="161152" cy="240832"/>
            </a:xfrm>
            <a:prstGeom prst="rect">
              <a:avLst/>
            </a:prstGeom>
            <a:effectLst/>
          </p:spPr>
        </p:pic>
        <p:sp>
          <p:nvSpPr>
            <p:cNvPr id="66" name="Rectangle: Rounded Corners 65">
              <a:extLst>
                <a:ext uri="{FF2B5EF4-FFF2-40B4-BE49-F238E27FC236}">
                  <a16:creationId xmlns:a16="http://schemas.microsoft.com/office/drawing/2014/main" id="{EB3C524B-04F3-4452-8C7E-F874109C7BB8}"/>
                </a:ext>
              </a:extLst>
            </p:cNvPr>
            <p:cNvSpPr/>
            <p:nvPr/>
          </p:nvSpPr>
          <p:spPr>
            <a:xfrm>
              <a:off x="2163938" y="3065216"/>
              <a:ext cx="771766" cy="4571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5" name="Rectangle 84">
            <a:extLst>
              <a:ext uri="{FF2B5EF4-FFF2-40B4-BE49-F238E27FC236}">
                <a16:creationId xmlns:a16="http://schemas.microsoft.com/office/drawing/2014/main" id="{99B1EF70-0528-41E8-B584-56DECAD7A00B}"/>
              </a:ext>
            </a:extLst>
          </p:cNvPr>
          <p:cNvSpPr/>
          <p:nvPr/>
        </p:nvSpPr>
        <p:spPr>
          <a:xfrm>
            <a:off x="8934313" y="2364365"/>
            <a:ext cx="314468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Easy to Navigate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Clean UX/Design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Well-Written Content that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Relates Closely to Queries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Seen as Reliable by Other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Authoritative Websites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Effectively Optimized for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Search Engines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92331EE-AFB1-4FA6-BB51-AA3CE615487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8275"/>
            <a:ext cx="12192000" cy="57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483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100000">
              <a:schemeClr val="accent4">
                <a:lumMod val="95000"/>
                <a:lumOff val="5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B4945E8B-7F88-CF4C-878F-8E51FAFB70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8275"/>
            <a:ext cx="12192000" cy="5739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5DD7B3D-EDC5-4E87-BE90-D69B215005A7}"/>
              </a:ext>
            </a:extLst>
          </p:cNvPr>
          <p:cNvSpPr txBox="1"/>
          <p:nvPr/>
        </p:nvSpPr>
        <p:spPr>
          <a:xfrm>
            <a:off x="368632" y="362260"/>
            <a:ext cx="59364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34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Pandemic + How It Affects Your Digital Marketing Strategies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AC9013-5ED9-4F93-BA45-7E09A05D60DE}"/>
              </a:ext>
            </a:extLst>
          </p:cNvPr>
          <p:cNvSpPr txBox="1"/>
          <p:nvPr/>
        </p:nvSpPr>
        <p:spPr>
          <a:xfrm>
            <a:off x="368631" y="1578063"/>
            <a:ext cx="54760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34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Obstacles - Messaging Against Fear</a:t>
            </a:r>
            <a:br>
              <a:rPr lang="en-US" sz="2000" b="1" dirty="0">
                <a:solidFill>
                  <a:srgbClr val="1349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b="1" dirty="0">
              <a:solidFill>
                <a:srgbClr val="1349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34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Prospective residents postponing their move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34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Amenities selling points, now points of concern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34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Homecare alternatives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34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protocols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13B919-05BE-4FF0-811F-1EBBF97C68F8}"/>
              </a:ext>
            </a:extLst>
          </p:cNvPr>
          <p:cNvSpPr txBox="1"/>
          <p:nvPr/>
        </p:nvSpPr>
        <p:spPr>
          <a:xfrm>
            <a:off x="368631" y="3491497"/>
            <a:ext cx="580964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134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2021 Digital Marketing Landscape</a:t>
            </a:r>
          </a:p>
          <a:p>
            <a:endParaRPr lang="en-US" sz="1600" dirty="0">
              <a:solidFill>
                <a:srgbClr val="13496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34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Regular Timely COVID-specific content </a:t>
            </a:r>
            <a:br>
              <a:rPr lang="en-US" dirty="0">
                <a:solidFill>
                  <a:srgbClr val="1349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solidFill>
                  <a:srgbClr val="134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Website, GMB, Social, </a:t>
            </a:r>
            <a:r>
              <a:rPr lang="en-US" dirty="0" err="1">
                <a:solidFill>
                  <a:srgbClr val="134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eNewsletter</a:t>
            </a:r>
            <a:r>
              <a:rPr lang="en-US" dirty="0">
                <a:solidFill>
                  <a:srgbClr val="134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Press Release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34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Desktop computers usage up!!!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34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Paid Ads are more hyper-localized due to minimal desire &amp; ability to travel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34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Virtual Reality Solutions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134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Locally focused/keyworded senior living blog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FC07B4A-B3C5-4304-917F-E0DA7019EE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729" y="568842"/>
            <a:ext cx="5739375" cy="572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716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67EF2C-D917-4D8C-A255-D2CE32310C52}"/>
              </a:ext>
            </a:extLst>
          </p:cNvPr>
          <p:cNvSpPr txBox="1"/>
          <p:nvPr/>
        </p:nvSpPr>
        <p:spPr>
          <a:xfrm>
            <a:off x="2287125" y="411719"/>
            <a:ext cx="4856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C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Website, SEO + PPC </a:t>
            </a:r>
          </a:p>
          <a:p>
            <a:r>
              <a:rPr lang="en-US" sz="3600" b="1" dirty="0">
                <a:solidFill>
                  <a:srgbClr val="FFC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 Items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186AAB-5B06-4750-910D-BDA914B13BB3}"/>
              </a:ext>
            </a:extLst>
          </p:cNvPr>
          <p:cNvSpPr txBox="1"/>
          <p:nvPr/>
        </p:nvSpPr>
        <p:spPr>
          <a:xfrm>
            <a:off x="111512" y="1792558"/>
            <a:ext cx="588784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Direct more budget and time towards developing </a:t>
            </a:r>
            <a:b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your digital outreach VS in-person tours</a:t>
            </a:r>
            <a:b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Create fresh content (written + video) &amp; multiply </a:t>
            </a:r>
            <a:b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it’s value by posting to GMB, Social, YouTube</a:t>
            </a:r>
            <a:b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Digital marketing as a channel was largely unaffected compared to traditional marketing segments, your approach and messaging need to be timely!!!!!</a:t>
            </a:r>
            <a:b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anose="020B0604020202020204" pitchFamily="34" charset="0"/>
                <a:cs typeface="Arial" panose="020B0604020202020204" pitchFamily="34" charset="0"/>
              </a:rPr>
              <a:t>Take advantage of the fact that you have a captive audience—especially adult children decision makers. Therefore, provide effective educational messaging &amp; updated content that addresses their current concerns</a:t>
            </a:r>
          </a:p>
        </p:txBody>
      </p:sp>
      <p:pic>
        <p:nvPicPr>
          <p:cNvPr id="9" name="Picture 8" descr="A picture containing toy&#10;&#10;Description automatically generated">
            <a:extLst>
              <a:ext uri="{FF2B5EF4-FFF2-40B4-BE49-F238E27FC236}">
                <a16:creationId xmlns:a16="http://schemas.microsoft.com/office/drawing/2014/main" id="{DEAE5785-F6C6-4DF7-9C81-AF1FBF58A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72" y="192030"/>
            <a:ext cx="1601048" cy="14621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FB4CFB-5572-3540-90B5-0E4F737D3D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8275"/>
            <a:ext cx="12192000" cy="57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069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The inside of a building&#10;&#10;Description automatically generated">
            <a:extLst>
              <a:ext uri="{FF2B5EF4-FFF2-40B4-BE49-F238E27FC236}">
                <a16:creationId xmlns:a16="http://schemas.microsoft.com/office/drawing/2014/main" id="{987E3133-0A4A-4180-980E-0C6039D3F5F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2880"/>
            <a:ext cx="12192000" cy="6858000"/>
          </a:xfrm>
          <a:prstGeom prst="rect">
            <a:avLst/>
          </a:prstGeom>
        </p:spPr>
      </p:pic>
      <p:pic>
        <p:nvPicPr>
          <p:cNvPr id="40" name="Picture 39" descr="A picture containing diagram&#10;&#10;Description automatically generated">
            <a:extLst>
              <a:ext uri="{FF2B5EF4-FFF2-40B4-BE49-F238E27FC236}">
                <a16:creationId xmlns:a16="http://schemas.microsoft.com/office/drawing/2014/main" id="{EFCDC5C4-B316-4405-9C74-D55BB0962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22295"/>
            <a:ext cx="8763000" cy="192210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701E9E4-9DF6-47E4-A499-EE4F8176B74E}"/>
              </a:ext>
            </a:extLst>
          </p:cNvPr>
          <p:cNvGrpSpPr/>
          <p:nvPr/>
        </p:nvGrpSpPr>
        <p:grpSpPr>
          <a:xfrm>
            <a:off x="8681223" y="366250"/>
            <a:ext cx="3073005" cy="6158746"/>
            <a:chOff x="8044544" y="503311"/>
            <a:chExt cx="3073005" cy="615874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31BD60E0-A193-4920-914A-3ABF29B4C85D}"/>
                </a:ext>
              </a:extLst>
            </p:cNvPr>
            <p:cNvSpPr/>
            <p:nvPr/>
          </p:nvSpPr>
          <p:spPr>
            <a:xfrm>
              <a:off x="8044544" y="503311"/>
              <a:ext cx="3073005" cy="615874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368300" sx="95000" sy="95000" algn="ctr" rotWithShape="0">
                <a:prstClr val="black">
                  <a:alpha val="29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97C00FEA-9E02-495D-9808-2950B595EF7C}"/>
                </a:ext>
              </a:extLst>
            </p:cNvPr>
            <p:cNvSpPr/>
            <p:nvPr/>
          </p:nvSpPr>
          <p:spPr>
            <a:xfrm>
              <a:off x="8371114" y="903514"/>
              <a:ext cx="2383972" cy="391886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FCA0E1-EC42-4BFD-A8F5-B50B39AD9FD2}"/>
                </a:ext>
              </a:extLst>
            </p:cNvPr>
            <p:cNvSpPr txBox="1"/>
            <p:nvPr/>
          </p:nvSpPr>
          <p:spPr>
            <a:xfrm>
              <a:off x="8435066" y="941907"/>
              <a:ext cx="2503715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MySeniorLivingWebsite.com</a:t>
              </a: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33FB450-6008-4C77-A17E-83D6C745F5BC}"/>
                </a:ext>
              </a:extLst>
            </p:cNvPr>
            <p:cNvGrpSpPr/>
            <p:nvPr/>
          </p:nvGrpSpPr>
          <p:grpSpPr>
            <a:xfrm>
              <a:off x="8371114" y="4548769"/>
              <a:ext cx="2383972" cy="1053806"/>
              <a:chOff x="8371114" y="3480467"/>
              <a:chExt cx="2383972" cy="1053806"/>
            </a:xfrm>
          </p:grpSpPr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550EED98-30EB-44A8-9A12-7C5B7C6610DC}"/>
                  </a:ext>
                </a:extLst>
              </p:cNvPr>
              <p:cNvSpPr/>
              <p:nvPr/>
            </p:nvSpPr>
            <p:spPr>
              <a:xfrm>
                <a:off x="8371114" y="3480467"/>
                <a:ext cx="2383972" cy="1042920"/>
              </a:xfrm>
              <a:prstGeom prst="roundRect">
                <a:avLst/>
              </a:prstGeom>
              <a:solidFill>
                <a:srgbClr val="D4EAF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D4EAF8"/>
                  </a:solidFill>
                </a:endParaRPr>
              </a:p>
            </p:txBody>
          </p:sp>
          <p:pic>
            <p:nvPicPr>
              <p:cNvPr id="11" name="Picture 10" descr="A picture containing toy, doll, shirt&#10;&#10;Description automatically generated">
                <a:extLst>
                  <a:ext uri="{FF2B5EF4-FFF2-40B4-BE49-F238E27FC236}">
                    <a16:creationId xmlns:a16="http://schemas.microsoft.com/office/drawing/2014/main" id="{3EEE0720-E8AC-470C-88B4-99DBC9E831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71114" y="3480467"/>
                <a:ext cx="2274337" cy="1053806"/>
              </a:xfrm>
              <a:prstGeom prst="rect">
                <a:avLst/>
              </a:prstGeom>
            </p:spPr>
          </p:pic>
        </p:grp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5936819-BCFC-4BCF-A825-99F948532D2C}"/>
                </a:ext>
              </a:extLst>
            </p:cNvPr>
            <p:cNvSpPr/>
            <p:nvPr/>
          </p:nvSpPr>
          <p:spPr>
            <a:xfrm>
              <a:off x="8371114" y="1499870"/>
              <a:ext cx="2383972" cy="1550172"/>
            </a:xfrm>
            <a:prstGeom prst="roundRect">
              <a:avLst/>
            </a:prstGeom>
            <a:solidFill>
              <a:srgbClr val="D4EAF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4EAF8"/>
                </a:solidFill>
              </a:endParaRP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E763219-2EF0-485E-B673-51A04DCFEF76}"/>
                </a:ext>
              </a:extLst>
            </p:cNvPr>
            <p:cNvSpPr/>
            <p:nvPr/>
          </p:nvSpPr>
          <p:spPr>
            <a:xfrm>
              <a:off x="8371114" y="4256083"/>
              <a:ext cx="2383972" cy="9037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8ADD4C01-147F-4EF3-BEFF-EBF2FD7E72AD}"/>
                </a:ext>
              </a:extLst>
            </p:cNvPr>
            <p:cNvSpPr/>
            <p:nvPr/>
          </p:nvSpPr>
          <p:spPr>
            <a:xfrm>
              <a:off x="8371114" y="3164753"/>
              <a:ext cx="711021" cy="685870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D4EAF8"/>
                </a:solidFill>
              </a:endParaRP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16A2F52-CE28-491B-B717-8A6E8145A333}"/>
                </a:ext>
              </a:extLst>
            </p:cNvPr>
            <p:cNvSpPr/>
            <p:nvPr/>
          </p:nvSpPr>
          <p:spPr>
            <a:xfrm>
              <a:off x="8371114" y="5702156"/>
              <a:ext cx="2383972" cy="9037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9C1EB01F-4C64-4506-A4A4-CC2C10C21472}"/>
                </a:ext>
              </a:extLst>
            </p:cNvPr>
            <p:cNvSpPr/>
            <p:nvPr/>
          </p:nvSpPr>
          <p:spPr>
            <a:xfrm>
              <a:off x="8371114" y="5857810"/>
              <a:ext cx="2383972" cy="9037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13E4B38A-C274-419E-AC91-5E97A786E55F}"/>
                </a:ext>
              </a:extLst>
            </p:cNvPr>
            <p:cNvSpPr/>
            <p:nvPr/>
          </p:nvSpPr>
          <p:spPr>
            <a:xfrm>
              <a:off x="8371114" y="3934931"/>
              <a:ext cx="2383972" cy="9037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280A947-A124-4D03-90BF-87CC297D26DC}"/>
                </a:ext>
              </a:extLst>
            </p:cNvPr>
            <p:cNvSpPr/>
            <p:nvPr/>
          </p:nvSpPr>
          <p:spPr>
            <a:xfrm>
              <a:off x="8371114" y="4104560"/>
              <a:ext cx="2383972" cy="9037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F6BE747-87C6-43F7-861E-5F8ABEDCCB85}"/>
                </a:ext>
              </a:extLst>
            </p:cNvPr>
            <p:cNvSpPr/>
            <p:nvPr/>
          </p:nvSpPr>
          <p:spPr>
            <a:xfrm>
              <a:off x="9198320" y="3596021"/>
              <a:ext cx="1556765" cy="977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98FFD0E-C499-481E-87AB-5AE20241A94E}"/>
                </a:ext>
              </a:extLst>
            </p:cNvPr>
            <p:cNvSpPr/>
            <p:nvPr/>
          </p:nvSpPr>
          <p:spPr>
            <a:xfrm>
              <a:off x="9198320" y="3274869"/>
              <a:ext cx="1556765" cy="977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5BED043F-D85B-46C3-81E9-9A6883BD46A1}"/>
                </a:ext>
              </a:extLst>
            </p:cNvPr>
            <p:cNvSpPr/>
            <p:nvPr/>
          </p:nvSpPr>
          <p:spPr>
            <a:xfrm>
              <a:off x="9198320" y="3444498"/>
              <a:ext cx="1556765" cy="9771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 descr="A picture containing toy, front, book, child&#10;&#10;Description automatically generated">
              <a:extLst>
                <a:ext uri="{FF2B5EF4-FFF2-40B4-BE49-F238E27FC236}">
                  <a16:creationId xmlns:a16="http://schemas.microsoft.com/office/drawing/2014/main" id="{33C13751-F607-4FC7-8312-C1A773B9C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1114" y="1500205"/>
              <a:ext cx="2383971" cy="136459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367EF2C-D917-4D8C-A255-D2CE32310C52}"/>
              </a:ext>
            </a:extLst>
          </p:cNvPr>
          <p:cNvSpPr txBox="1"/>
          <p:nvPr/>
        </p:nvSpPr>
        <p:spPr>
          <a:xfrm>
            <a:off x="428622" y="210343"/>
            <a:ext cx="78901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34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Organic Search Engine Optimization</a:t>
            </a:r>
          </a:p>
          <a:p>
            <a:r>
              <a:rPr lang="en-US" sz="3200" b="1" dirty="0">
                <a:solidFill>
                  <a:srgbClr val="FFC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Boosting Ranking Through</a:t>
            </a:r>
            <a:br>
              <a:rPr lang="en-US" sz="3200" b="1" dirty="0">
                <a:solidFill>
                  <a:srgbClr val="FFCD6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FFCD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 + Technical SEO (on your site)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186AAB-5B06-4750-910D-BDA914B13BB3}"/>
              </a:ext>
            </a:extLst>
          </p:cNvPr>
          <p:cNvSpPr txBox="1"/>
          <p:nvPr/>
        </p:nvSpPr>
        <p:spPr>
          <a:xfrm>
            <a:off x="459337" y="1886593"/>
            <a:ext cx="151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34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Schema</a:t>
            </a:r>
          </a:p>
          <a:p>
            <a:r>
              <a:rPr lang="en-US" sz="1600" b="1" dirty="0">
                <a:solidFill>
                  <a:srgbClr val="134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Markup Code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F4C021C-12C4-495E-BD6E-61D0F0014177}"/>
              </a:ext>
            </a:extLst>
          </p:cNvPr>
          <p:cNvSpPr txBox="1"/>
          <p:nvPr/>
        </p:nvSpPr>
        <p:spPr>
          <a:xfrm>
            <a:off x="1989492" y="1883495"/>
            <a:ext cx="13467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34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</a:p>
          <a:p>
            <a:r>
              <a:rPr lang="en-US" sz="1600" b="1" dirty="0">
                <a:solidFill>
                  <a:srgbClr val="134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Backlinking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C1E77CA-AB96-4708-80B3-133D72090716}"/>
              </a:ext>
            </a:extLst>
          </p:cNvPr>
          <p:cNvSpPr txBox="1"/>
          <p:nvPr/>
        </p:nvSpPr>
        <p:spPr>
          <a:xfrm>
            <a:off x="3545289" y="1886593"/>
            <a:ext cx="1315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34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Speed</a:t>
            </a:r>
          </a:p>
          <a:p>
            <a:r>
              <a:rPr lang="en-US" sz="1600" b="1" dirty="0">
                <a:solidFill>
                  <a:srgbClr val="134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Php7 Script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D3B1F32-18B4-473B-AB90-672E28C1DD9A}"/>
              </a:ext>
            </a:extLst>
          </p:cNvPr>
          <p:cNvSpPr txBox="1"/>
          <p:nvPr/>
        </p:nvSpPr>
        <p:spPr>
          <a:xfrm>
            <a:off x="5272865" y="1880669"/>
            <a:ext cx="13156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34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</a:t>
            </a:r>
          </a:p>
          <a:p>
            <a:r>
              <a:rPr lang="en-US" sz="1600" b="1" dirty="0">
                <a:solidFill>
                  <a:srgbClr val="134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Relevancy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C7FA830-015F-4214-AACE-9156A6E18B8C}"/>
              </a:ext>
            </a:extLst>
          </p:cNvPr>
          <p:cNvSpPr txBox="1"/>
          <p:nvPr/>
        </p:nvSpPr>
        <p:spPr>
          <a:xfrm>
            <a:off x="6807851" y="1881630"/>
            <a:ext cx="1417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134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Data Suite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AAE9CAAC-B7F4-4772-AB07-4D69C391F0AB}"/>
              </a:ext>
            </a:extLst>
          </p:cNvPr>
          <p:cNvSpPr/>
          <p:nvPr/>
        </p:nvSpPr>
        <p:spPr>
          <a:xfrm>
            <a:off x="474630" y="2482997"/>
            <a:ext cx="146353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search engines to crawl, organize, and display your content.</a:t>
            </a:r>
            <a:endParaRPr lang="en-US" sz="1400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07FF4FA-AED3-41DA-9305-7A4EF82BCD64}"/>
              </a:ext>
            </a:extLst>
          </p:cNvPr>
          <p:cNvSpPr/>
          <p:nvPr/>
        </p:nvSpPr>
        <p:spPr>
          <a:xfrm>
            <a:off x="5300953" y="2434231"/>
            <a:ext cx="1463536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Opted with keywords to drive organic search traffic. “Relevance” for a search engine, content must contain search terms</a:t>
            </a:r>
          </a:p>
          <a:p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811C4FF-D14F-4F4D-B0CF-BA31A3B298E9}"/>
              </a:ext>
            </a:extLst>
          </p:cNvPr>
          <p:cNvSpPr/>
          <p:nvPr/>
        </p:nvSpPr>
        <p:spPr>
          <a:xfrm>
            <a:off x="3556583" y="2433425"/>
            <a:ext cx="184356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Significant performance &amp; security over previous versions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2X Bandwidth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75%+ Efficient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6X Faster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WordPress favored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05D5896-55C6-411B-8BD9-66B4F3958AE8}"/>
              </a:ext>
            </a:extLst>
          </p:cNvPr>
          <p:cNvSpPr/>
          <p:nvPr/>
        </p:nvSpPr>
        <p:spPr>
          <a:xfrm>
            <a:off x="1998300" y="2482997"/>
            <a:ext cx="137519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Another site links to your site - validates to search engines, that your content is relevant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7ED4192-57DA-4144-A61D-BD46F58C096E}"/>
              </a:ext>
            </a:extLst>
          </p:cNvPr>
          <p:cNvSpPr/>
          <p:nvPr/>
        </p:nvSpPr>
        <p:spPr>
          <a:xfrm>
            <a:off x="6828856" y="2434231"/>
            <a:ext cx="16764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suite of powerful measurement  and tracking tools, that together create a complete business intelligence system.</a:t>
            </a: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A9C27E86-0B05-465F-87A7-91538C77B0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8275"/>
            <a:ext cx="12192000" cy="57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20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8FB4F194-CE59-477B-BB9F-3116E4FF60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48" y="290237"/>
            <a:ext cx="7025882" cy="573303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367EF2C-D917-4D8C-A255-D2CE32310C52}"/>
              </a:ext>
            </a:extLst>
          </p:cNvPr>
          <p:cNvSpPr txBox="1"/>
          <p:nvPr/>
        </p:nvSpPr>
        <p:spPr>
          <a:xfrm>
            <a:off x="7537628" y="269756"/>
            <a:ext cx="40599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34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SEO + Its Pivotal Role in Digital Marketing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186AAB-5B06-4750-910D-BDA914B13BB3}"/>
              </a:ext>
            </a:extLst>
          </p:cNvPr>
          <p:cNvSpPr txBox="1"/>
          <p:nvPr/>
        </p:nvSpPr>
        <p:spPr>
          <a:xfrm>
            <a:off x="7537628" y="2289081"/>
            <a:ext cx="428742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All politics are local 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and so are internet searches:</a:t>
            </a:r>
            <a:b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Google searches: 46% have “local intent”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“Near Me”: Mobile up 200% since 2018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Hyper-Local SEO is how local audiences find you</a:t>
            </a:r>
            <a:b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Directly ties to Google My Business inquiry volumes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Increased during COVID-19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62106E-F318-4D9E-A71C-FA5E028244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8275"/>
            <a:ext cx="12192000" cy="57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267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100000">
              <a:schemeClr val="accent4">
                <a:lumMod val="95000"/>
                <a:lumOff val="5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17BEC3C4-97C9-4777-966D-11956999E939}"/>
              </a:ext>
            </a:extLst>
          </p:cNvPr>
          <p:cNvGrpSpPr/>
          <p:nvPr/>
        </p:nvGrpSpPr>
        <p:grpSpPr>
          <a:xfrm>
            <a:off x="9862303" y="2699855"/>
            <a:ext cx="1989515" cy="4010651"/>
            <a:chOff x="9715627" y="2514345"/>
            <a:chExt cx="1989515" cy="401065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ACC746F0-9B18-4C9C-9E00-ACDDF193C3A2}"/>
                </a:ext>
              </a:extLst>
            </p:cNvPr>
            <p:cNvSpPr/>
            <p:nvPr/>
          </p:nvSpPr>
          <p:spPr>
            <a:xfrm>
              <a:off x="9715627" y="2514345"/>
              <a:ext cx="1989515" cy="379309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9" name="Picture 18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AE8C67C4-40DF-48AF-967C-152B28DF6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5938" y="2684365"/>
              <a:ext cx="1774577" cy="384063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E048889-17E3-4325-AE4D-A8ED6F1D1E56}"/>
              </a:ext>
            </a:extLst>
          </p:cNvPr>
          <p:cNvGrpSpPr/>
          <p:nvPr/>
        </p:nvGrpSpPr>
        <p:grpSpPr>
          <a:xfrm>
            <a:off x="8154004" y="2228302"/>
            <a:ext cx="2186616" cy="4168874"/>
            <a:chOff x="2589526" y="3017369"/>
            <a:chExt cx="2186616" cy="416887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22D0C0D-9985-4D03-9310-976A57221DA5}"/>
                </a:ext>
              </a:extLst>
            </p:cNvPr>
            <p:cNvSpPr/>
            <p:nvPr/>
          </p:nvSpPr>
          <p:spPr>
            <a:xfrm>
              <a:off x="2589526" y="3017369"/>
              <a:ext cx="2186616" cy="41688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 descr="Graphical user interface, application, website&#10;&#10;Description automatically generated">
              <a:extLst>
                <a:ext uri="{FF2B5EF4-FFF2-40B4-BE49-F238E27FC236}">
                  <a16:creationId xmlns:a16="http://schemas.microsoft.com/office/drawing/2014/main" id="{DC7C0B6C-A4E4-497A-AC50-29C2440DF4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0825" y="3181490"/>
              <a:ext cx="1774577" cy="3840631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8202ED1-AD7C-4EE6-8DEE-2A792C89B558}"/>
              </a:ext>
            </a:extLst>
          </p:cNvPr>
          <p:cNvGrpSpPr/>
          <p:nvPr/>
        </p:nvGrpSpPr>
        <p:grpSpPr>
          <a:xfrm>
            <a:off x="4690805" y="2489616"/>
            <a:ext cx="1989515" cy="3793092"/>
            <a:chOff x="4675484" y="2406155"/>
            <a:chExt cx="1989515" cy="379309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8770686F-1E3C-4F62-AFA8-0ADE027E569F}"/>
                </a:ext>
              </a:extLst>
            </p:cNvPr>
            <p:cNvSpPr/>
            <p:nvPr/>
          </p:nvSpPr>
          <p:spPr>
            <a:xfrm>
              <a:off x="4675484" y="2406155"/>
              <a:ext cx="1989515" cy="379309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B6EFB004-D53A-4ABE-A1E1-61FFCFB035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7112" y="2607622"/>
              <a:ext cx="1636234" cy="3541221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A9B77CF-B225-4A54-8F14-0B5F6B85FA07}"/>
              </a:ext>
            </a:extLst>
          </p:cNvPr>
          <p:cNvGrpSpPr/>
          <p:nvPr/>
        </p:nvGrpSpPr>
        <p:grpSpPr>
          <a:xfrm>
            <a:off x="6115617" y="1416059"/>
            <a:ext cx="2677885" cy="5125569"/>
            <a:chOff x="7826829" y="1419498"/>
            <a:chExt cx="2677885" cy="5125569"/>
          </a:xfrm>
          <a:effectLst>
            <a:outerShdw blurRad="330200" dir="8340000" sx="103000" sy="103000" algn="t" rotWithShape="0">
              <a:prstClr val="black">
                <a:alpha val="40000"/>
              </a:prstClr>
            </a:outerShdw>
          </a:effectLst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C1E0F0E-02C1-49F1-A1FF-BFE79C7D47EA}"/>
                </a:ext>
              </a:extLst>
            </p:cNvPr>
            <p:cNvSpPr/>
            <p:nvPr/>
          </p:nvSpPr>
          <p:spPr>
            <a:xfrm>
              <a:off x="7826829" y="1419498"/>
              <a:ext cx="2677885" cy="510549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Text&#10;&#10;Description automatically generated">
              <a:extLst>
                <a:ext uri="{FF2B5EF4-FFF2-40B4-BE49-F238E27FC236}">
                  <a16:creationId xmlns:a16="http://schemas.microsoft.com/office/drawing/2014/main" id="{5A0C2D2F-0972-46BF-AD68-0B253D4E6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1913" y="3045843"/>
              <a:ext cx="2169763" cy="3499224"/>
            </a:xfrm>
            <a:prstGeom prst="rect">
              <a:avLst/>
            </a:prstGeom>
          </p:spPr>
        </p:pic>
        <p:pic>
          <p:nvPicPr>
            <p:cNvPr id="12" name="Picture 11" descr="Graphical user interface, text, application, chat or text message&#10;&#10;Description automatically generated">
              <a:extLst>
                <a:ext uri="{FF2B5EF4-FFF2-40B4-BE49-F238E27FC236}">
                  <a16:creationId xmlns:a16="http://schemas.microsoft.com/office/drawing/2014/main" id="{F177D407-D7F1-4C7F-B7F9-C3F08E6CB1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0114" y="1744813"/>
              <a:ext cx="2273362" cy="126847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367EF2C-D917-4D8C-A255-D2CE32310C52}"/>
              </a:ext>
            </a:extLst>
          </p:cNvPr>
          <p:cNvSpPr txBox="1"/>
          <p:nvPr/>
        </p:nvSpPr>
        <p:spPr>
          <a:xfrm>
            <a:off x="1960472" y="552787"/>
            <a:ext cx="10964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34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Google My Business: </a:t>
            </a:r>
          </a:p>
          <a:p>
            <a:r>
              <a:rPr lang="en-US" sz="3200" b="1" dirty="0">
                <a:solidFill>
                  <a:srgbClr val="134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Vital to Local SEO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186AAB-5B06-4750-910D-BDA914B13BB3}"/>
              </a:ext>
            </a:extLst>
          </p:cNvPr>
          <p:cNvSpPr txBox="1"/>
          <p:nvPr/>
        </p:nvSpPr>
        <p:spPr>
          <a:xfrm>
            <a:off x="438311" y="2058292"/>
            <a:ext cx="376947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Not every business understands why the Google My Business (GMB) profile is so important. The ones that don’t, are the same ones having difficulty increasing their web traffic.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Consistency is everything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GMB must match your website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and listings across the internet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Google judges you by exact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matches</a:t>
            </a:r>
          </a:p>
        </p:txBody>
      </p:sp>
      <p:pic>
        <p:nvPicPr>
          <p:cNvPr id="26" name="Picture 25" descr="Logo, icon&#10;&#10;Description automatically generated">
            <a:extLst>
              <a:ext uri="{FF2B5EF4-FFF2-40B4-BE49-F238E27FC236}">
                <a16:creationId xmlns:a16="http://schemas.microsoft.com/office/drawing/2014/main" id="{9F6A6061-531C-427A-A0FC-07BA6544B3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72" y="492566"/>
            <a:ext cx="1422973" cy="123272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2D69858-7391-4822-8490-1AF10CB2678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8275"/>
            <a:ext cx="12192000" cy="57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76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100000">
              <a:schemeClr val="accent4">
                <a:lumMod val="95000"/>
                <a:lumOff val="5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C1E0F0E-02C1-49F1-A1FF-BFE79C7D47EA}"/>
              </a:ext>
            </a:extLst>
          </p:cNvPr>
          <p:cNvSpPr/>
          <p:nvPr/>
        </p:nvSpPr>
        <p:spPr>
          <a:xfrm>
            <a:off x="4535296" y="578284"/>
            <a:ext cx="2677885" cy="5946711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292100" dist="38100" dir="2700000" sx="103000" sy="103000" algn="tl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7" name="Picture 3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BD818AE-A001-420C-A7E2-5D79D4514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053" y="787949"/>
            <a:ext cx="2257459" cy="52317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CEA3F2C-38D5-4BCD-B6A1-172A11FABCB9}"/>
              </a:ext>
            </a:extLst>
          </p:cNvPr>
          <p:cNvSpPr txBox="1"/>
          <p:nvPr/>
        </p:nvSpPr>
        <p:spPr>
          <a:xfrm>
            <a:off x="555590" y="1927777"/>
            <a:ext cx="34394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134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Action Steps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F0770FD-D5AC-482C-B3E4-D81757340660}"/>
              </a:ext>
            </a:extLst>
          </p:cNvPr>
          <p:cNvSpPr txBox="1"/>
          <p:nvPr/>
        </p:nvSpPr>
        <p:spPr>
          <a:xfrm>
            <a:off x="555590" y="2617420"/>
            <a:ext cx="3780971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Keep information current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Conflicting info reflects poorly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Will affect your Google ranking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Don’t leave out any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Missing data is a red flag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Take advantage of “Add another category” its an excellent keyword advantage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Utilize all the fields 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Solicit and respond to reviews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D16E80F-78A6-4783-861D-A85CA1246F2D}"/>
              </a:ext>
            </a:extLst>
          </p:cNvPr>
          <p:cNvGrpSpPr/>
          <p:nvPr/>
        </p:nvGrpSpPr>
        <p:grpSpPr>
          <a:xfrm>
            <a:off x="7634894" y="282978"/>
            <a:ext cx="3365954" cy="2506453"/>
            <a:chOff x="7948568" y="620632"/>
            <a:chExt cx="3365954" cy="2506453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B5A55E83-075E-4033-A73B-032724403251}"/>
                </a:ext>
              </a:extLst>
            </p:cNvPr>
            <p:cNvSpPr/>
            <p:nvPr/>
          </p:nvSpPr>
          <p:spPr>
            <a:xfrm>
              <a:off x="7948568" y="620632"/>
              <a:ext cx="3365954" cy="250645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9EF23322-6A0E-4F51-A41B-C9A9AD9E2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1360" y="786468"/>
              <a:ext cx="2870614" cy="2157275"/>
            </a:xfrm>
            <a:prstGeom prst="rect">
              <a:avLst/>
            </a:prstGeom>
          </p:spPr>
        </p:pic>
      </p:grp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901EA2D-7B93-4A77-B5BC-0126A07CD651}"/>
              </a:ext>
            </a:extLst>
          </p:cNvPr>
          <p:cNvSpPr/>
          <p:nvPr/>
        </p:nvSpPr>
        <p:spPr>
          <a:xfrm>
            <a:off x="7634894" y="4314812"/>
            <a:ext cx="3365954" cy="1518565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7812380-DC0B-42EC-AB10-6D3E4E2C8D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994" y="4461777"/>
            <a:ext cx="2870614" cy="121229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EA51C5F-7376-4EAE-8666-BA11FCBC4D0A}"/>
              </a:ext>
            </a:extLst>
          </p:cNvPr>
          <p:cNvSpPr txBox="1"/>
          <p:nvPr/>
        </p:nvSpPr>
        <p:spPr>
          <a:xfrm>
            <a:off x="7566058" y="3037643"/>
            <a:ext cx="430331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34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Take Advantage of </a:t>
            </a:r>
          </a:p>
          <a:p>
            <a:r>
              <a:rPr lang="en-US" sz="3200" b="1" dirty="0">
                <a:solidFill>
                  <a:srgbClr val="134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Topical Info + Data</a:t>
            </a:r>
          </a:p>
        </p:txBody>
      </p:sp>
      <p:pic>
        <p:nvPicPr>
          <p:cNvPr id="45" name="Picture 44" descr="Logo, icon&#10;&#10;Description automatically generated">
            <a:extLst>
              <a:ext uri="{FF2B5EF4-FFF2-40B4-BE49-F238E27FC236}">
                <a16:creationId xmlns:a16="http://schemas.microsoft.com/office/drawing/2014/main" id="{EA8A35C1-BA45-406C-BB63-31C967B477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89" y="372394"/>
            <a:ext cx="1664211" cy="1441707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FC3A805A-CC74-418D-9411-75B5F7BED393}"/>
              </a:ext>
            </a:extLst>
          </p:cNvPr>
          <p:cNvSpPr txBox="1"/>
          <p:nvPr/>
        </p:nvSpPr>
        <p:spPr>
          <a:xfrm rot="5400000">
            <a:off x="9084781" y="2404711"/>
            <a:ext cx="4964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134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056C303-746E-4C5C-A0D5-757380162146}"/>
              </a:ext>
            </a:extLst>
          </p:cNvPr>
          <p:cNvSpPr txBox="1"/>
          <p:nvPr/>
        </p:nvSpPr>
        <p:spPr>
          <a:xfrm rot="16200000">
            <a:off x="9084782" y="3917747"/>
            <a:ext cx="4964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134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077F66F-AA53-4585-BDD6-E53B4E6CB4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8275"/>
            <a:ext cx="12192000" cy="57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9218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AF8"/>
            </a:gs>
            <a:gs pos="100000">
              <a:srgbClr val="809FAF"/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oy&#10;&#10;Description automatically generated">
            <a:extLst>
              <a:ext uri="{FF2B5EF4-FFF2-40B4-BE49-F238E27FC236}">
                <a16:creationId xmlns:a16="http://schemas.microsoft.com/office/drawing/2014/main" id="{CCFEF270-32C3-4A2E-8392-76179EAFCB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008"/>
            <a:ext cx="12192000" cy="499053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FD7D517-B634-460A-9C9D-44433D8028DF}"/>
              </a:ext>
            </a:extLst>
          </p:cNvPr>
          <p:cNvGrpSpPr/>
          <p:nvPr/>
        </p:nvGrpSpPr>
        <p:grpSpPr>
          <a:xfrm>
            <a:off x="6162906" y="1193762"/>
            <a:ext cx="2760148" cy="5283023"/>
            <a:chOff x="7826829" y="1419498"/>
            <a:chExt cx="2677885" cy="5125569"/>
          </a:xfrm>
          <a:effectLst>
            <a:outerShdw blurRad="330200" dir="8340000" sx="103000" sy="103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57C08F3C-A24D-404A-8F9B-A77F228555D8}"/>
                </a:ext>
              </a:extLst>
            </p:cNvPr>
            <p:cNvSpPr/>
            <p:nvPr/>
          </p:nvSpPr>
          <p:spPr>
            <a:xfrm>
              <a:off x="7826829" y="1419498"/>
              <a:ext cx="2677885" cy="510549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Text&#10;&#10;Description automatically generated">
              <a:extLst>
                <a:ext uri="{FF2B5EF4-FFF2-40B4-BE49-F238E27FC236}">
                  <a16:creationId xmlns:a16="http://schemas.microsoft.com/office/drawing/2014/main" id="{4DCCA0B1-2C3C-4518-8734-6823558CC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1913" y="3045843"/>
              <a:ext cx="2169763" cy="3499224"/>
            </a:xfrm>
            <a:prstGeom prst="rect">
              <a:avLst/>
            </a:prstGeom>
          </p:spPr>
        </p:pic>
        <p:pic>
          <p:nvPicPr>
            <p:cNvPr id="12" name="Picture 11" descr="Graphical user interface, text, application, chat or text message&#10;&#10;Description automatically generated">
              <a:extLst>
                <a:ext uri="{FF2B5EF4-FFF2-40B4-BE49-F238E27FC236}">
                  <a16:creationId xmlns:a16="http://schemas.microsoft.com/office/drawing/2014/main" id="{F6CDA74A-9435-4867-9A26-7AF65A0DE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0114" y="1744813"/>
              <a:ext cx="2273362" cy="126847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367EF2C-D917-4D8C-A255-D2CE32310C52}"/>
              </a:ext>
            </a:extLst>
          </p:cNvPr>
          <p:cNvSpPr txBox="1"/>
          <p:nvPr/>
        </p:nvSpPr>
        <p:spPr>
          <a:xfrm>
            <a:off x="569313" y="189667"/>
            <a:ext cx="52033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134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Another Local Search Factor: Google Map Pack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186AAB-5B06-4750-910D-BDA914B13BB3}"/>
              </a:ext>
            </a:extLst>
          </p:cNvPr>
          <p:cNvSpPr txBox="1"/>
          <p:nvPr/>
        </p:nvSpPr>
        <p:spPr>
          <a:xfrm>
            <a:off x="569313" y="1380431"/>
            <a:ext cx="554318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Map Pack are listings and maps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of the top 3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local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business results 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Used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44%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of the time by consumers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Map Pack listings, as well as the organic results below them, are the result of GMB optimization and your websites SEO.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These two tactics should be used in tandem to dominate page one results</a:t>
            </a:r>
          </a:p>
        </p:txBody>
      </p:sp>
      <p:pic>
        <p:nvPicPr>
          <p:cNvPr id="21" name="Picture 20" descr="Logo&#10;&#10;Description automatically generated">
            <a:extLst>
              <a:ext uri="{FF2B5EF4-FFF2-40B4-BE49-F238E27FC236}">
                <a16:creationId xmlns:a16="http://schemas.microsoft.com/office/drawing/2014/main" id="{1BF23070-ABFD-48F7-BFB5-7C1B658DCC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148" y="2525457"/>
            <a:ext cx="475013" cy="709879"/>
          </a:xfrm>
          <a:prstGeom prst="rect">
            <a:avLst/>
          </a:prstGeom>
          <a:effectLst>
            <a:outerShdw blurRad="165100" dist="88900" dir="5400000" algn="t" rotWithShape="0">
              <a:prstClr val="black">
                <a:alpha val="82000"/>
              </a:prstClr>
            </a:outerShdw>
          </a:effectLst>
        </p:spPr>
      </p:pic>
      <p:pic>
        <p:nvPicPr>
          <p:cNvPr id="22" name="Picture 21" descr="Logo&#10;&#10;Description automatically generated">
            <a:extLst>
              <a:ext uri="{FF2B5EF4-FFF2-40B4-BE49-F238E27FC236}">
                <a16:creationId xmlns:a16="http://schemas.microsoft.com/office/drawing/2014/main" id="{8F5E3262-9526-49F9-8E2B-E5B94C9CA0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1331" y="3010058"/>
            <a:ext cx="475013" cy="709879"/>
          </a:xfrm>
          <a:prstGeom prst="rect">
            <a:avLst/>
          </a:prstGeom>
          <a:effectLst>
            <a:outerShdw blurRad="165100" dist="88900" dir="5400000" algn="t" rotWithShape="0">
              <a:prstClr val="black">
                <a:alpha val="82000"/>
              </a:prstClr>
            </a:outerShdw>
          </a:effectLst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E60B4DC0-2043-4307-BD5E-5ECEB103FD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619" y="3912306"/>
            <a:ext cx="475013" cy="709879"/>
          </a:xfrm>
          <a:prstGeom prst="rect">
            <a:avLst/>
          </a:prstGeom>
          <a:effectLst>
            <a:outerShdw blurRad="165100" dist="88900" dir="5400000" algn="t" rotWithShape="0">
              <a:prstClr val="black">
                <a:alpha val="82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13843C-A4A9-4B94-AB90-7FD36FF725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8275"/>
            <a:ext cx="12192000" cy="57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192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AF8"/>
            </a:gs>
            <a:gs pos="100000">
              <a:srgbClr val="809FAF"/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A6AECD8B-E135-4E8F-9206-99899A0A567D}"/>
              </a:ext>
            </a:extLst>
          </p:cNvPr>
          <p:cNvGrpSpPr/>
          <p:nvPr/>
        </p:nvGrpSpPr>
        <p:grpSpPr>
          <a:xfrm>
            <a:off x="4394860" y="2066333"/>
            <a:ext cx="2374858" cy="4527764"/>
            <a:chOff x="4943093" y="1906970"/>
            <a:chExt cx="2374858" cy="452776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3B52BC0F-AA4E-472A-BB6C-3915FB648377}"/>
                </a:ext>
              </a:extLst>
            </p:cNvPr>
            <p:cNvSpPr/>
            <p:nvPr/>
          </p:nvSpPr>
          <p:spPr>
            <a:xfrm>
              <a:off x="4943093" y="1906970"/>
              <a:ext cx="2374858" cy="452776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 descr="Text&#10;&#10;Description automatically generated">
              <a:extLst>
                <a:ext uri="{FF2B5EF4-FFF2-40B4-BE49-F238E27FC236}">
                  <a16:creationId xmlns:a16="http://schemas.microsoft.com/office/drawing/2014/main" id="{D3005AAC-9B28-411B-9377-FF787EC20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7609" y="2228348"/>
              <a:ext cx="2131620" cy="3506361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B4CA7F7-243C-40FC-A934-C40F22E1942F}"/>
              </a:ext>
            </a:extLst>
          </p:cNvPr>
          <p:cNvGrpSpPr/>
          <p:nvPr/>
        </p:nvGrpSpPr>
        <p:grpSpPr>
          <a:xfrm>
            <a:off x="9165043" y="2088105"/>
            <a:ext cx="2374858" cy="4527764"/>
            <a:chOff x="9577357" y="1767651"/>
            <a:chExt cx="2374858" cy="452776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E688E98-5D89-4B81-BDCC-C79BDC61C7E8}"/>
                </a:ext>
              </a:extLst>
            </p:cNvPr>
            <p:cNvSpPr/>
            <p:nvPr/>
          </p:nvSpPr>
          <p:spPr>
            <a:xfrm>
              <a:off x="9577357" y="1767651"/>
              <a:ext cx="2374858" cy="452776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8" name="Picture 17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132D6329-91A9-4350-A1CA-BD54D8936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3635" y="1974101"/>
              <a:ext cx="2071014" cy="4097007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017FFEF-9E42-4358-A266-1244142462D1}"/>
              </a:ext>
            </a:extLst>
          </p:cNvPr>
          <p:cNvGrpSpPr/>
          <p:nvPr/>
        </p:nvGrpSpPr>
        <p:grpSpPr>
          <a:xfrm>
            <a:off x="6630996" y="1575710"/>
            <a:ext cx="2677885" cy="5125569"/>
            <a:chOff x="7826829" y="1419498"/>
            <a:chExt cx="2677885" cy="5125569"/>
          </a:xfrm>
          <a:effectLst>
            <a:outerShdw blurRad="330200" dir="8340000" sx="103000" sy="103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2986A74-5582-49E6-BA16-C35A103783F7}"/>
                </a:ext>
              </a:extLst>
            </p:cNvPr>
            <p:cNvSpPr/>
            <p:nvPr/>
          </p:nvSpPr>
          <p:spPr>
            <a:xfrm>
              <a:off x="7826829" y="1419498"/>
              <a:ext cx="2677885" cy="5105498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10" descr="Text&#10;&#10;Description automatically generated">
              <a:extLst>
                <a:ext uri="{FF2B5EF4-FFF2-40B4-BE49-F238E27FC236}">
                  <a16:creationId xmlns:a16="http://schemas.microsoft.com/office/drawing/2014/main" id="{6EA167BD-7B73-4AB0-9D88-8DAD90C3B2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1913" y="3045843"/>
              <a:ext cx="2169763" cy="3499224"/>
            </a:xfrm>
            <a:prstGeom prst="rect">
              <a:avLst/>
            </a:prstGeom>
          </p:spPr>
        </p:pic>
        <p:pic>
          <p:nvPicPr>
            <p:cNvPr id="12" name="Picture 11" descr="Graphical user interface, text, application, chat or text message&#10;&#10;Description automatically generated">
              <a:extLst>
                <a:ext uri="{FF2B5EF4-FFF2-40B4-BE49-F238E27FC236}">
                  <a16:creationId xmlns:a16="http://schemas.microsoft.com/office/drawing/2014/main" id="{A8810B57-275D-4ED3-A002-0E481DD683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0114" y="1744813"/>
              <a:ext cx="2273362" cy="1268470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B367EF2C-D917-4D8C-A255-D2CE32310C52}"/>
              </a:ext>
            </a:extLst>
          </p:cNvPr>
          <p:cNvSpPr txBox="1"/>
          <p:nvPr/>
        </p:nvSpPr>
        <p:spPr>
          <a:xfrm>
            <a:off x="409072" y="252271"/>
            <a:ext cx="37797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134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3200" b="1" i="1" dirty="0">
                <a:solidFill>
                  <a:srgbClr val="134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mobile-friendly</a:t>
            </a:r>
            <a:r>
              <a:rPr lang="en-US" sz="2400" b="1" dirty="0">
                <a:solidFill>
                  <a:srgbClr val="134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version of your website is a major ranking factor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186AAB-5B06-4750-910D-BDA914B13BB3}"/>
              </a:ext>
            </a:extLst>
          </p:cNvPr>
          <p:cNvSpPr txBox="1"/>
          <p:nvPr/>
        </p:nvSpPr>
        <p:spPr>
          <a:xfrm>
            <a:off x="418387" y="1828742"/>
            <a:ext cx="393178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Most visitors view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websites on mobile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Google prefers mobile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Your website must appease both audiences in appearance and functionality</a:t>
            </a:r>
            <a:b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Websites that aren’t mobile-friendly lose business to competing websites that are.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49E106-EE1C-4C38-B55E-6E10A08CEF98}"/>
              </a:ext>
            </a:extLst>
          </p:cNvPr>
          <p:cNvSpPr txBox="1"/>
          <p:nvPr/>
        </p:nvSpPr>
        <p:spPr>
          <a:xfrm>
            <a:off x="4501961" y="674558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134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Both made it into the map pack, but only one made mobile a priority. Which one would you click?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23E7D8C-64B7-4D51-9765-19BF52124113}"/>
              </a:ext>
            </a:extLst>
          </p:cNvPr>
          <p:cNvSpPr txBox="1"/>
          <p:nvPr/>
        </p:nvSpPr>
        <p:spPr>
          <a:xfrm>
            <a:off x="6311477" y="4128277"/>
            <a:ext cx="4964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134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DDB434-9561-4DAC-98DB-F3029C9CD6FC}"/>
              </a:ext>
            </a:extLst>
          </p:cNvPr>
          <p:cNvSpPr txBox="1"/>
          <p:nvPr/>
        </p:nvSpPr>
        <p:spPr>
          <a:xfrm rot="10800000">
            <a:off x="8961659" y="4634171"/>
            <a:ext cx="4964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rgbClr val="134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3453CF8-C25D-0A41-9DD1-AE73E294B7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8275"/>
            <a:ext cx="12192000" cy="57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722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100000">
              <a:schemeClr val="accent4">
                <a:lumMod val="95000"/>
                <a:lumOff val="5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histogram&#10;&#10;Description automatically generated">
            <a:extLst>
              <a:ext uri="{FF2B5EF4-FFF2-40B4-BE49-F238E27FC236}">
                <a16:creationId xmlns:a16="http://schemas.microsoft.com/office/drawing/2014/main" id="{13B712A8-0DA3-4E8A-A914-77A5A39B67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488" b="16915"/>
          <a:stretch/>
        </p:blipFill>
        <p:spPr>
          <a:xfrm>
            <a:off x="0" y="806663"/>
            <a:ext cx="12252960" cy="57607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9B112E6-CFB7-4023-9068-3B045ADBA441}"/>
              </a:ext>
            </a:extLst>
          </p:cNvPr>
          <p:cNvSpPr txBox="1"/>
          <p:nvPr/>
        </p:nvSpPr>
        <p:spPr>
          <a:xfrm>
            <a:off x="409072" y="318723"/>
            <a:ext cx="109640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134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Pay Per Click “PPC” / Paid Search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B9F5F6-9A22-4969-9C3B-FD10E9F3CC0F}"/>
              </a:ext>
            </a:extLst>
          </p:cNvPr>
          <p:cNvSpPr txBox="1"/>
          <p:nvPr/>
        </p:nvSpPr>
        <p:spPr>
          <a:xfrm>
            <a:off x="409072" y="3323934"/>
            <a:ext cx="51641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Fast Results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Builds Awareness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Large Target Audience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Drives Traffic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Variety of Platforms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Nurturing / Retargeting Potential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FAEDCBE-C341-4724-912A-D79006DF1E6A}"/>
              </a:ext>
            </a:extLst>
          </p:cNvPr>
          <p:cNvSpPr txBox="1"/>
          <p:nvPr/>
        </p:nvSpPr>
        <p:spPr>
          <a:xfrm>
            <a:off x="6464308" y="2377492"/>
            <a:ext cx="56197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Rented VS Owned Success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Increased Cost, Not a Long-Term 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Drives Both Qualified &amp; Unqualified Leads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E4082A-66AB-4C44-B37E-CEA6E36F1102}"/>
              </a:ext>
            </a:extLst>
          </p:cNvPr>
          <p:cNvSpPr/>
          <p:nvPr/>
        </p:nvSpPr>
        <p:spPr>
          <a:xfrm>
            <a:off x="6464308" y="1301632"/>
            <a:ext cx="328006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134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It Doesn’t </a:t>
            </a:r>
          </a:p>
          <a:p>
            <a:r>
              <a:rPr lang="en-US" sz="3200" b="1" dirty="0">
                <a:solidFill>
                  <a:srgbClr val="134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Well What</a:t>
            </a:r>
            <a:endParaRPr lang="en-US" sz="3200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7B7A8A0-124C-4942-BFD3-503E207D9CB2}"/>
              </a:ext>
            </a:extLst>
          </p:cNvPr>
          <p:cNvSpPr/>
          <p:nvPr/>
        </p:nvSpPr>
        <p:spPr>
          <a:xfrm>
            <a:off x="380142" y="2183596"/>
            <a:ext cx="233686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134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It </a:t>
            </a:r>
            <a:br>
              <a:rPr lang="en-US" sz="3200" b="1" dirty="0">
                <a:solidFill>
                  <a:srgbClr val="13496A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dirty="0">
                <a:solidFill>
                  <a:srgbClr val="134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 Well</a:t>
            </a:r>
            <a:endParaRPr lang="en-US" sz="32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4945E8B-7F88-CF4C-878F-8E51FAFB70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8275"/>
            <a:ext cx="12192000" cy="573920"/>
          </a:xfrm>
          <a:prstGeom prst="rect">
            <a:avLst/>
          </a:prstGeom>
        </p:spPr>
      </p:pic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18B12257-940B-4A21-99D4-6D3DE68384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667" y="3515220"/>
            <a:ext cx="1801359" cy="10776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833332-4DB6-47FF-BABD-17D764F6A9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078" y="1160353"/>
            <a:ext cx="2202506" cy="22328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54546D-4AC7-44F8-AD66-05F33CE67A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215" y="2960755"/>
            <a:ext cx="8009299" cy="336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29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4EAF8"/>
            </a:gs>
            <a:gs pos="100000">
              <a:srgbClr val="809FAF"/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367EF2C-D917-4D8C-A255-D2CE32310C52}"/>
              </a:ext>
            </a:extLst>
          </p:cNvPr>
          <p:cNvSpPr txBox="1"/>
          <p:nvPr/>
        </p:nvSpPr>
        <p:spPr>
          <a:xfrm>
            <a:off x="409072" y="435351"/>
            <a:ext cx="10964091" cy="5411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500"/>
              </a:lnSpc>
            </a:pPr>
            <a:r>
              <a:rPr lang="en-US" sz="4000" b="1" dirty="0">
                <a:solidFill>
                  <a:srgbClr val="134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Integration &amp; Automation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5920AE3-2FED-4C3C-8164-E7F8D2B486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284233"/>
            <a:ext cx="5164551" cy="500513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668A323-8017-4E06-AEC3-07CFBB9F8F79}"/>
              </a:ext>
            </a:extLst>
          </p:cNvPr>
          <p:cNvSpPr/>
          <p:nvPr/>
        </p:nvSpPr>
        <p:spPr>
          <a:xfrm>
            <a:off x="463389" y="893536"/>
            <a:ext cx="7594191" cy="498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2400" b="1" dirty="0">
                <a:solidFill>
                  <a:srgbClr val="13496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CRM &amp; CALL TRACKING SOFTWARE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036AAD6-7A38-4AB5-8661-FA854E297046}"/>
              </a:ext>
            </a:extLst>
          </p:cNvPr>
          <p:cNvSpPr/>
          <p:nvPr/>
        </p:nvSpPr>
        <p:spPr>
          <a:xfrm>
            <a:off x="463389" y="1443841"/>
            <a:ext cx="72397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Better Attribution = Lower Cost per Placement/Child Served</a:t>
            </a:r>
            <a:b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Associate calls with source &amp; decision maker conversations</a:t>
            </a:r>
            <a:b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Automate workflows or dashboards</a:t>
            </a:r>
            <a:b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Clear picture of metrics to focus on</a:t>
            </a:r>
            <a:b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marR="0" lvl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Develop a complete road map from marketing channel to call to child served</a:t>
            </a:r>
            <a:b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Analyze phone calls contained in reports</a:t>
            </a:r>
            <a:b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ea typeface="Arial" panose="020B0604020202020204" pitchFamily="34" charset="0"/>
              </a:rPr>
              <a:t>Pinpoint which digital campaigns are effective &amp; work faster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5BBEDE9-7A61-0345-BA0D-EDDE46BB3B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88275"/>
            <a:ext cx="12192000" cy="57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1767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8273</TotalTime>
  <Words>830</Words>
  <Application>Microsoft Macintosh PowerPoint</Application>
  <PresentationFormat>Widescreen</PresentationFormat>
  <Paragraphs>117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Dave Grauel</dc:creator>
  <cp:lastModifiedBy>Microsoft Office User</cp:lastModifiedBy>
  <cp:revision>111</cp:revision>
  <dcterms:created xsi:type="dcterms:W3CDTF">2020-10-07T12:49:37Z</dcterms:created>
  <dcterms:modified xsi:type="dcterms:W3CDTF">2021-02-25T14:31:42Z</dcterms:modified>
</cp:coreProperties>
</file>